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" panose="020B0600000101010101" charset="0"/>
      <p:regular r:id="rId18"/>
      <p:bold r:id="rId19"/>
      <p:italic r:id="rId20"/>
      <p:boldItalic r:id="rId21"/>
    </p:embeddedFont>
    <p:embeddedFont>
      <p:font typeface="Noto Sans KR" panose="020B0200000000000000" pitchFamily="50" charset="-127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F612-A043-4563-9889-43F19373ACAF}">
  <a:tblStyle styleId="{320FF612-A043-4563-9889-43F19373ACA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1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695575" y="2072580"/>
            <a:ext cx="680085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밤나무 주요 병해충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>
                <a:solidFill>
                  <a:srgbClr val="F3F0DF"/>
                </a:solidFill>
                <a:latin typeface="Merriweather"/>
                <a:ea typeface="Merriweather"/>
                <a:cs typeface="Merriweather"/>
                <a:sym typeface="Merriweather"/>
              </a:rPr>
              <a:t> 월별 종합 방제력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265884" y="4091880"/>
            <a:ext cx="5660082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3F0DF"/>
                </a:solidFill>
                <a:latin typeface="Noto Sans KR"/>
                <a:ea typeface="Noto Sans KR"/>
                <a:cs typeface="Noto Sans KR"/>
                <a:sym typeface="Noto Sans KR"/>
              </a:rPr>
              <a:t>고품질 밤 생산을 위한 적기 방제 및 관리 가이드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7437" y="2954566"/>
            <a:ext cx="2655093" cy="1779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965406" y="2954566"/>
            <a:ext cx="2655093" cy="17795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주요 병해충 식별 가이드</a:t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571500" y="4943623"/>
            <a:ext cx="265509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 </a:t>
            </a:r>
            <a:r>
              <a:rPr lang="ko-KR" alt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혹벌</a:t>
            </a:r>
            <a:endParaRPr dirty="0"/>
          </a:p>
        </p:txBody>
      </p:sp>
      <p:sp>
        <p:nvSpPr>
          <p:cNvPr id="204" name="Google Shape;204;p22"/>
          <p:cNvSpPr txBox="1"/>
          <p:nvPr/>
        </p:nvSpPr>
        <p:spPr>
          <a:xfrm>
            <a:off x="3369468" y="4943623"/>
            <a:ext cx="2655093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미국선녀벌레</a:t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6167437" y="4943623"/>
            <a:ext cx="2655093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밤나무혹벌 충영</a:t>
            </a:r>
            <a:endParaRPr/>
          </a:p>
        </p:txBody>
      </p:sp>
      <p:sp>
        <p:nvSpPr>
          <p:cNvPr id="206" name="Google Shape;206;p22"/>
          <p:cNvSpPr txBox="1"/>
          <p:nvPr/>
        </p:nvSpPr>
        <p:spPr>
          <a:xfrm>
            <a:off x="8965406" y="4943623"/>
            <a:ext cx="2655093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줄기마름병 병징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41578" y="2905273"/>
            <a:ext cx="231493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322529" y="2905273"/>
            <a:ext cx="2578893" cy="18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1794867" y="2530375"/>
            <a:ext cx="9032378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3F0DF"/>
                </a:solidFill>
                <a:latin typeface="Noto Sans KR"/>
                <a:ea typeface="Noto Sans KR"/>
                <a:cs typeface="Noto Sans KR"/>
                <a:sym typeface="Noto Sans KR"/>
              </a:rPr>
              <a:t>적기 방제로 지키는 황금빛 결실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2286000" y="3873400"/>
            <a:ext cx="7620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병해충은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예방이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최선입니다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월별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방제력을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준수하여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건강한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밤나무와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b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최고의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생산량을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유지하시기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바랍니다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5619601" y="2554634"/>
            <a:ext cx="952500" cy="5715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3445516" y="3086100"/>
            <a:ext cx="5300818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5088"/>
                </a:solidFill>
                <a:latin typeface="Noto Sans KR"/>
                <a:ea typeface="Noto Sans KR"/>
                <a:cs typeface="Noto Sans KR"/>
                <a:sym typeface="Noto Sans KR"/>
              </a:rPr>
              <a:t>연간 방제 관리 개요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3571726" y="4048125"/>
            <a:ext cx="5048398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해충의 생태적 특성에 맞춘 시기별 맞춤형 방제 전략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월별 주요 병해충 방제 일정표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2576321178"/>
              </p:ext>
            </p:extLst>
          </p:nvPr>
        </p:nvGraphicFramePr>
        <p:xfrm>
          <a:off x="461639" y="2729062"/>
          <a:ext cx="11149336" cy="2999386"/>
        </p:xfrm>
        <a:graphic>
          <a:graphicData uri="http://schemas.openxmlformats.org/drawingml/2006/table">
            <a:tbl>
              <a:tblPr firstRow="1" bandRow="1">
                <a:noFill/>
                <a:tableStyleId>{320FF612-A043-4563-9889-43F19373ACAF}</a:tableStyleId>
              </a:tblPr>
              <a:tblGrid>
                <a:gridCol w="130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1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350" b="1" i="0" u="none" strike="noStrike" cap="none" dirty="0">
                          <a:solidFill>
                            <a:schemeClr val="bg1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시기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주요</a:t>
                      </a:r>
                      <a:r>
                        <a:rPr lang="en-US" sz="1350" b="1" i="0" u="none" strike="noStrike" cap="none" dirty="0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대상</a:t>
                      </a:r>
                      <a:r>
                        <a:rPr lang="en-US" sz="1350" b="1" i="0" u="none" strike="noStrike" cap="none" dirty="0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병해충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주요</a:t>
                      </a:r>
                      <a:r>
                        <a:rPr lang="en-US" sz="1350" b="1" i="0" u="none" strike="noStrike" cap="none" dirty="0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방제</a:t>
                      </a:r>
                      <a:r>
                        <a:rPr lang="en-US" sz="1350" b="1" i="0" u="none" strike="noStrike" cap="none" dirty="0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작업</a:t>
                      </a:r>
                      <a:r>
                        <a:rPr lang="en-US" sz="1350" b="1" i="0" u="none" strike="noStrike" cap="none" dirty="0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및 </a:t>
                      </a:r>
                      <a:r>
                        <a:rPr lang="en-US" sz="1350" b="1" i="0" u="none" strike="noStrike" cap="none" dirty="0" err="1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방법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0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3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월중</a:t>
                      </a:r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~3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월말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유황합제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기계유제</a:t>
                      </a:r>
                      <a:endParaRPr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알이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산란된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가지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제거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동해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예방을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위한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백색페인트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도포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줄기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기계유제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2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5월</a:t>
                      </a:r>
                      <a:r>
                        <a:rPr lang="ko-KR" altLang="en-US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말</a:t>
                      </a:r>
                      <a:r>
                        <a:rPr lang="en-US" altLang="ko-KR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~6</a:t>
                      </a:r>
                      <a:r>
                        <a:rPr lang="ko-KR" altLang="en-US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월초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ko-KR" sz="12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  <a:cs typeface="Noto Sans KR"/>
                        <a:sym typeface="Noto Sans KR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밤나무혹나방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,</a:t>
                      </a: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갈색날개매미충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,</a:t>
                      </a: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미국선녀벌레</a:t>
                      </a:r>
                      <a:endParaRPr lang="ko-KR" alt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오리나무좀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살충제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(4월초), </a:t>
                      </a:r>
                      <a:r>
                        <a:rPr lang="en-US" altLang="ko-KR" sz="120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살포개화기</a:t>
                      </a:r>
                      <a:r>
                        <a:rPr lang="en-US" altLang="ko-KR" sz="120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altLang="ko-KR" sz="120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유충</a:t>
                      </a:r>
                      <a:r>
                        <a:rPr lang="en-US" altLang="ko-KR" sz="120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altLang="ko-KR" sz="120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방제,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약충기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약제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6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월말</a:t>
                      </a:r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~7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월말</a:t>
                      </a:r>
                      <a:endParaRPr sz="13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밤나무혹벌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ko-KR" altLang="en-US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줄기마름병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복숭아명나방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1</a:t>
                      </a:r>
                      <a:r>
                        <a:rPr lang="ko-KR" alt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화기</a:t>
                      </a:r>
                      <a:endParaRPr lang="ko-KR" alt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  <a:p>
                      <a:r>
                        <a:rPr lang="ko-KR" altLang="en-US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응애</a:t>
                      </a:r>
                      <a:r>
                        <a:rPr lang="en-US" altLang="ko-K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,</a:t>
                      </a:r>
                      <a:endParaRPr lang="ko-KR" alt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줄기마름병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/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탄저병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예방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살균제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   7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월말</a:t>
                      </a:r>
                      <a:r>
                        <a:rPr lang="en-US" altLang="ko-KR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~8</a:t>
                      </a:r>
                      <a:r>
                        <a:rPr lang="ko-KR" altLang="en-US" sz="135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</a:rPr>
                        <a:t>월</a:t>
                      </a:r>
                      <a:endParaRPr sz="13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복숭아명나방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2</a:t>
                      </a:r>
                      <a:r>
                        <a:rPr lang="ko-KR" alt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화기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,</a:t>
                      </a:r>
                      <a:r>
                        <a:rPr 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밤송이진딧물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탄저병</a:t>
                      </a:r>
                      <a:endParaRPr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성충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탈출기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약제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밤송이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발육기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수관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살포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탄저병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집중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방제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8</a:t>
                      </a:r>
                      <a:r>
                        <a:rPr lang="ko-KR" altLang="en-US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월말</a:t>
                      </a:r>
                      <a:r>
                        <a:rPr lang="en-US" altLang="ko-KR" sz="135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~</a:t>
                      </a:r>
                      <a:r>
                        <a:rPr lang="ko-KR" altLang="en-US" sz="1350" b="1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수확전</a:t>
                      </a:r>
                      <a:endParaRPr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복숭아명나방</a:t>
                      </a:r>
                      <a:r>
                        <a:rPr 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(3화기), </a:t>
                      </a:r>
                      <a:r>
                        <a:rPr lang="ko-KR" altLang="en-US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탄저병</a:t>
                      </a:r>
                      <a:r>
                        <a:rPr lang="en-US" altLang="ko-KR" sz="1200" b="0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,</a:t>
                      </a:r>
                      <a:r>
                        <a:rPr lang="ko-KR" altLang="en-US" sz="1200" b="0" i="0" u="none" strike="noStrike" cap="non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Noto Sans KR" panose="020B0200000000000000" pitchFamily="50" charset="-127"/>
                          <a:ea typeface="Noto Sans KR" panose="020B0200000000000000" pitchFamily="50" charset="-127"/>
                          <a:cs typeface="Noto Sans KR"/>
                          <a:sym typeface="Noto Sans KR"/>
                        </a:rPr>
                        <a:t>밤바구미</a:t>
                      </a:r>
                      <a:endParaRPr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Noto Sans KR" panose="020B0200000000000000" pitchFamily="50" charset="-127"/>
                        <a:ea typeface="Noto Sans KR" panose="020B0200000000000000" pitchFamily="50" charset="-127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수확기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해충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방제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피해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밤송이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소각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산란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가지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예찰</a:t>
                      </a:r>
                      <a:r>
                        <a:rPr lang="en-US" sz="1350" b="0" i="0" u="none" strike="noStrike" cap="none" dirty="0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 및 </a:t>
                      </a:r>
                      <a:r>
                        <a:rPr lang="en-US" sz="1350" b="0" i="0" u="none" strike="noStrike" cap="none" dirty="0" err="1">
                          <a:solidFill>
                            <a:srgbClr val="334155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관리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18941"/>
            <a:ext cx="5381625" cy="281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2718941"/>
            <a:ext cx="5381625" cy="281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1~3월: 동절기 및 초봄 기초 방제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76300" y="3202037"/>
            <a:ext cx="5010626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8"/>
                </a:solidFill>
                <a:latin typeface="Noto Sans KR"/>
                <a:ea typeface="Noto Sans KR"/>
                <a:cs typeface="Noto Sans KR"/>
                <a:sym typeface="Noto Sans KR"/>
              </a:rPr>
              <a:t>물리적 방제 (알/월동기)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876300" y="3621137"/>
            <a:ext cx="47720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갈색날개매미충/꽃매미: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가지 속 알 덩어리 및 수피 부착 알 제거 후 소각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876300" y="4341167"/>
            <a:ext cx="47720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붉은매미나방: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나무줄기에 산란된 알 채취 (4월 이전 완료)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876300" y="4786907"/>
            <a:ext cx="47720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밤나무혹벌: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봄철 가지에 붙은 마른 충영 제거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6543675" y="3202037"/>
            <a:ext cx="5010626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5088"/>
                </a:solidFill>
                <a:latin typeface="Noto Sans KR"/>
                <a:ea typeface="Noto Sans KR"/>
                <a:cs typeface="Noto Sans KR"/>
                <a:sym typeface="Noto Sans KR"/>
              </a:rPr>
              <a:t>수간 관리 및 화학적 예방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543675" y="3621137"/>
            <a:ext cx="47720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밤송이진딧물: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2~3월 기계유제 줄기 살포로 월동란 방제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543675" y="4066877"/>
            <a:ext cx="47720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줄기마름병: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동해 및 피소 예방을 위해 백색페인트 도포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6543675" y="4512617"/>
            <a:ext cx="47720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수세 관리: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고사목 및 피해목 제거로 오리나무좀 번식처 차단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59558"/>
            <a:ext cx="3492549" cy="293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659558"/>
            <a:ext cx="3492549" cy="293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659558"/>
            <a:ext cx="3492549" cy="2937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571500" y="950862"/>
            <a:ext cx="116014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  <a:r>
              <a:rPr lang="ko-KR" alt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월</a:t>
            </a:r>
            <a:r>
              <a:rPr 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~5월: </a:t>
            </a:r>
            <a:r>
              <a:rPr lang="en-US" sz="3600" b="1" i="0" u="none" strike="noStrike" cap="none" dirty="0" err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부화기</a:t>
            </a:r>
            <a:r>
              <a:rPr 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 및 </a:t>
            </a:r>
            <a:r>
              <a:rPr lang="en-US" sz="3600" b="1" i="0" u="none" strike="noStrike" cap="none" dirty="0" err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생장기</a:t>
            </a:r>
            <a:r>
              <a:rPr 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1" i="0" u="none" strike="noStrike" cap="none" dirty="0" err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집중</a:t>
            </a:r>
            <a:r>
              <a:rPr lang="en-US" sz="360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600" b="1" i="0" u="none" strike="noStrike" cap="none" dirty="0" err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방제</a:t>
            </a:r>
            <a:endParaRPr dirty="0"/>
          </a:p>
        </p:txBody>
      </p:sp>
      <p:sp>
        <p:nvSpPr>
          <p:cNvPr id="129" name="Google Shape;129;p17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1722626" y="3831133"/>
            <a:ext cx="119014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약충 방제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857250" y="4335958"/>
            <a:ext cx="2921049" cy="97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3F0DF"/>
                </a:solidFill>
                <a:latin typeface="Noto Sans KR"/>
                <a:ea typeface="Noto Sans KR"/>
                <a:cs typeface="Noto Sans KR"/>
                <a:sym typeface="Noto Sans KR"/>
              </a:rPr>
              <a:t>갈색날개매미충, 미국선녀벌레, 꽃매미 등이 부화하는 시기입니다. 5월 초 이동력이 약한 1령 약충기에 등록 살충제를 살포하는 것이 가장 효과적입니다.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500925" y="3831133"/>
            <a:ext cx="119014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천적 이용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4635549" y="4335958"/>
            <a:ext cx="2921049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3F0DF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밤나무혹벌 방제를 위해 포식성 천적(중국긴꼬리좀벌 등)을 4월 하순에서 5월 초순 사이에 방사하여 생물적 방제를 병행합니다.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9174212" y="3831133"/>
            <a:ext cx="1400175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오리나무좀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413849" y="4335958"/>
            <a:ext cx="2921049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3F0DF"/>
                </a:solidFill>
                <a:latin typeface="Noto Sans KR"/>
                <a:ea typeface="Noto Sans KR"/>
                <a:cs typeface="Noto Sans KR"/>
                <a:sym typeface="Noto Sans KR"/>
              </a:rPr>
              <a:t>수세가 약한 나무에 침입하는 4월 초순경, 살충제 살포 및 침입공 약제 주사를 통해 고사를 방지해야 합니다.</a:t>
            </a:r>
            <a:endParaRPr/>
          </a:p>
        </p:txBody>
      </p:sp>
      <p:pic>
        <p:nvPicPr>
          <p:cNvPr id="136" name="Google Shape;136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69467" y="29738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7767" y="2973883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6066" y="2973883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6~7월: 개화기 및 성충 활동기 관리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904875" y="3228082"/>
            <a:ext cx="606742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밤나무혹나방:5</a:t>
            </a:r>
            <a:r>
              <a:rPr lang="ko-KR" alt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월말부터 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6월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상순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유충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시기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만개기까지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)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집중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방제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꽃봉오리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식해로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인한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결실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저하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방지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904875" y="3919537"/>
            <a:ext cx="60674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밤나무혹벌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6월 하순~7월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하순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성충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탈출기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약제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살포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(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칼립소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등).</a:t>
            </a:r>
            <a:endParaRPr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904875" y="4336702"/>
            <a:ext cx="60674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복숭아명나방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6월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중순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1화기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방제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sp>
        <p:nvSpPr>
          <p:cNvPr id="151" name="Google Shape;151;p18"/>
          <p:cNvSpPr txBox="1"/>
          <p:nvPr/>
        </p:nvSpPr>
        <p:spPr>
          <a:xfrm>
            <a:off x="904875" y="4753867"/>
            <a:ext cx="60674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병해 관리: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줄기마름병 및 탄저병 예방적 살균제 살포. 상처 부위 도포제 처리.</a:t>
            </a:r>
            <a:endParaRPr/>
          </a:p>
        </p:txBody>
      </p:sp>
      <p:pic>
        <p:nvPicPr>
          <p:cNvPr id="152" name="Google Shape;15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261419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952875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370040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787205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DC7B87C-50CB-412B-91CB-4031419D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688" y="2138388"/>
            <a:ext cx="2456901" cy="18533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56ED07A-73DB-4772-AA43-06CE679D0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526" y="2138377"/>
            <a:ext cx="2700162" cy="185334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9951A5C-8049-4147-B14F-E4B4E7CF0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341" y="3843371"/>
            <a:ext cx="3075375" cy="23700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3CC3C07-41AB-46C8-AD3E-79A02A652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688" y="3991722"/>
            <a:ext cx="2456901" cy="1915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571500" y="950862"/>
            <a:ext cx="5200650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8~9월: 종실 성숙기 및 수확기 방제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571500" y="2265312"/>
            <a:ext cx="4953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71500" y="2757933"/>
            <a:ext cx="520065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종실 해충 및 병해 집중 관리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571500" y="3183880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종실탄저병: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8월 상순 이후 급격히 증가하므로 강우 전후 살균제(테부코나졸 등) 집중 살포가 필수적입니다.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571500" y="3903910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복숭아명나방: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8월 중순(2화기), 9월 초중순(3화기) 약제 살포로 수확기 밤 알 피해를 최소화합니다.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71500" y="4623941"/>
            <a:ext cx="49530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•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밤송이진딧물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7~8월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밤송이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발육기에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수관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살포하여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조기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낙과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및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품질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저하를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방지합니다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3CC510-15E2-4F70-BDBB-5CB242C78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908" y="305743"/>
            <a:ext cx="2807647" cy="19881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D2B46F9-06AF-43AC-8AC7-BF9859ED7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573" y="4452490"/>
            <a:ext cx="2686982" cy="197871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AA6A0D-683E-4336-B1E3-43EDED17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881" y="2279599"/>
            <a:ext cx="3076629" cy="2163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물리적 및 경종적 종합 방제 전략</a:t>
            </a: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2524125" y="2953940"/>
            <a:ext cx="78581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피해 부위 소각: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줄기마름병 피해 가지, 탄저병 감염 밤송이, 혹나방 피해 꽃봉오리 등은 즉시 제거하여 소각하거나 매몰합니다.</a:t>
            </a:r>
            <a:endParaRPr/>
          </a:p>
        </p:txBody>
      </p:sp>
      <p:sp>
        <p:nvSpPr>
          <p:cNvPr id="176" name="Google Shape;176;p20"/>
          <p:cNvSpPr txBox="1"/>
          <p:nvPr/>
        </p:nvSpPr>
        <p:spPr>
          <a:xfrm>
            <a:off x="2524125" y="3645396"/>
            <a:ext cx="78581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과원 관리: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통풍과 채광이 불량하면 진딧물과 탄저병이 대발생합니다. 적절한 전정과 솎아베기로 수광 조건을 개선합니다.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2524125" y="4336851"/>
            <a:ext cx="7858125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PLS 준수: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등록 약제를 확인하고 사용하며, 특히 개화기 약제 살포 시 인근 양봉 농가와의 협조가 필수적입니다.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2524125" y="5028307"/>
            <a:ext cx="785812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내성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1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품종</a:t>
            </a:r>
            <a:r>
              <a:rPr lang="en-US" sz="1350" b="1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밤나무혹벌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피해가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심한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지역은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유마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축파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등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내충성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품종으로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갱신을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고려합니다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pic>
        <p:nvPicPr>
          <p:cNvPr id="179" name="Google Shape;17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0" y="2987278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0750" y="3678733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0750" y="4370189"/>
            <a:ext cx="148232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90750" y="5061644"/>
            <a:ext cx="148232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D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70037"/>
            <a:ext cx="11049000" cy="431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571500" y="950862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주요 해충별 방제 필요성 및 집중 시기</a:t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571500" y="1655712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571500" y="5048398"/>
            <a:ext cx="1104900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334155"/>
                </a:solidFill>
                <a:latin typeface="Noto Sans KR"/>
                <a:ea typeface="Noto Sans KR"/>
                <a:cs typeface="Noto Sans KR"/>
                <a:sym typeface="Noto Sans KR"/>
              </a:rPr>
              <a:t>* 각 시기별 방제 적기를 놓치면 피해가 급격히 확산되어 생산량에 치명적인 지장을 줍니다.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609</Words>
  <Application>Microsoft Office PowerPoint</Application>
  <PresentationFormat>와이드스크린</PresentationFormat>
  <Paragraphs>65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Merriweather</vt:lpstr>
      <vt:lpstr>Calibri</vt:lpstr>
      <vt:lpstr>Arial</vt:lpstr>
      <vt:lpstr>Noto Sans KR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</cp:revision>
  <dcterms:modified xsi:type="dcterms:W3CDTF">2026-06-02T05:23:29Z</dcterms:modified>
</cp:coreProperties>
</file>